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77" r:id="rId6"/>
    <p:sldId id="258" r:id="rId7"/>
    <p:sldId id="290" r:id="rId8"/>
    <p:sldId id="264" r:id="rId9"/>
    <p:sldId id="291" r:id="rId10"/>
    <p:sldId id="268" r:id="rId11"/>
    <p:sldId id="286" r:id="rId12"/>
    <p:sldId id="262" r:id="rId13"/>
    <p:sldId id="292" r:id="rId14"/>
    <p:sldId id="279"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3" autoAdjust="0"/>
    <p:restoredTop sz="93204" autoAdjust="0"/>
  </p:normalViewPr>
  <p:slideViewPr>
    <p:cSldViewPr snapToGrid="0">
      <p:cViewPr varScale="1">
        <p:scale>
          <a:sx n="77" d="100"/>
          <a:sy n="77" d="100"/>
        </p:scale>
        <p:origin x="893" y="7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7/13/2024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Price Prediction for Mobile Phones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298678"/>
            <a:ext cx="10668000" cy="695236"/>
          </a:xfrm>
        </p:spPr>
        <p:txBody>
          <a:bodyPr>
            <a:normAutofit/>
          </a:bodyPr>
          <a:lstStyle/>
          <a:p>
            <a:r>
              <a:rPr lang="en-US" sz="2400" dirty="0"/>
              <a:t>Comments on Regressors Model</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528775" y="986127"/>
            <a:ext cx="4748903" cy="5370223"/>
          </a:xfrm>
        </p:spPr>
        <p:txBody>
          <a:bodyPr>
            <a:noAutofit/>
          </a:bodyPr>
          <a:lstStyle/>
          <a:p>
            <a:pPr marL="0" indent="0">
              <a:buNone/>
            </a:pPr>
            <a:r>
              <a:rPr lang="en-US" sz="1600" b="1" dirty="0"/>
              <a:t>Analysis:</a:t>
            </a:r>
          </a:p>
          <a:p>
            <a:r>
              <a:rPr lang="en-US" sz="1600" dirty="0"/>
              <a:t>Gradient Boosting Regressor is the best model based on the evaluation metrics and cross-validation RMSE. It has the lowest RMSE (CV) and RMSE on the test set, indicating excellent performance and generalization.</a:t>
            </a:r>
          </a:p>
          <a:p>
            <a:r>
              <a:rPr lang="en-US" sz="1600" dirty="0"/>
              <a:t>Random Forest Regressor is also a strong candidate, with a significantly lower RMSE (CV) compared to Ridge and Decision Tree but slightly higher than Gradient Boosting.</a:t>
            </a:r>
          </a:p>
          <a:p>
            <a:r>
              <a:rPr lang="en-US" sz="1600" dirty="0"/>
              <a:t>Therefore, the Gradient Boosting Regressor should be chosen as the final model for this dataset.</a:t>
            </a:r>
          </a:p>
          <a:p>
            <a:pPr marL="0" indent="0">
              <a:buNone/>
            </a:pPr>
            <a:r>
              <a:rPr lang="en-US" sz="1600" b="1" dirty="0"/>
              <a:t>Visualization:</a:t>
            </a:r>
          </a:p>
          <a:p>
            <a:r>
              <a:rPr lang="en-US" sz="1600" dirty="0"/>
              <a:t>The provided bar plot visually supports this conclusion by showing that Gradient Boosting has the lowest RMSE (CV), followed by Random Forest, Ridge, and Decision Tree.</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1596320491"/>
              </p:ext>
            </p:extLst>
          </p:nvPr>
        </p:nvGraphicFramePr>
        <p:xfrm>
          <a:off x="5728942" y="1015781"/>
          <a:ext cx="6188076" cy="3678235"/>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1619853">
                  <a:extLst>
                    <a:ext uri="{9D8B030D-6E8A-4147-A177-3AD203B41FA5}">
                      <a16:colId xmlns:a16="http://schemas.microsoft.com/office/drawing/2014/main" val="2825265259"/>
                    </a:ext>
                  </a:extLst>
                </a:gridCol>
                <a:gridCol w="1666621">
                  <a:extLst>
                    <a:ext uri="{9D8B030D-6E8A-4147-A177-3AD203B41FA5}">
                      <a16:colId xmlns:a16="http://schemas.microsoft.com/office/drawing/2014/main" val="207959087"/>
                    </a:ext>
                  </a:extLst>
                </a:gridCol>
                <a:gridCol w="1205788">
                  <a:extLst>
                    <a:ext uri="{9D8B030D-6E8A-4147-A177-3AD203B41FA5}">
                      <a16:colId xmlns:a16="http://schemas.microsoft.com/office/drawing/2014/main" val="3104692732"/>
                    </a:ext>
                  </a:extLst>
                </a:gridCol>
              </a:tblGrid>
              <a:tr h="735647">
                <a:tc>
                  <a:txBody>
                    <a:bodyPr/>
                    <a:lstStyle/>
                    <a:p>
                      <a:pPr algn="l" rtl="0" fontAlgn="base"/>
                      <a:r>
                        <a:rPr lang="en-US" sz="1800" b="1">
                          <a:solidFill>
                            <a:sysClr val="windowText" lastClr="000000"/>
                          </a:solidFill>
                          <a:effectLst/>
                        </a:rPr>
                        <a:t>Model​</a:t>
                      </a:r>
                      <a:endParaRPr lang="en-US" b="1" i="0" dirty="0">
                        <a:solidFill>
                          <a:sysClr val="windowText" lastClr="000000"/>
                        </a:solidFill>
                        <a:effectLst/>
                      </a:endParaRPr>
                    </a:p>
                  </a:txBody>
                  <a:tcPr anchor="ctr"/>
                </a:tc>
                <a:tc>
                  <a:txBody>
                    <a:bodyPr/>
                    <a:lstStyle/>
                    <a:p>
                      <a:pPr algn="l" rtl="0" fontAlgn="base"/>
                      <a:r>
                        <a:rPr lang="en-US" sz="1800" b="1">
                          <a:solidFill>
                            <a:sysClr val="windowText" lastClr="000000"/>
                          </a:solidFill>
                          <a:effectLst/>
                        </a:rPr>
                        <a:t>MAE</a:t>
                      </a:r>
                      <a:endParaRPr lang="en-US" b="1" i="0" dirty="0">
                        <a:solidFill>
                          <a:sysClr val="windowText" lastClr="000000"/>
                        </a:solidFill>
                        <a:effectLst/>
                      </a:endParaRPr>
                    </a:p>
                  </a:txBody>
                  <a:tcPr anchor="ctr"/>
                </a:tc>
                <a:tc>
                  <a:txBody>
                    <a:bodyPr/>
                    <a:lstStyle/>
                    <a:p>
                      <a:pPr algn="l" rtl="0" fontAlgn="base"/>
                      <a:r>
                        <a:rPr lang="en-US" sz="1800" b="1">
                          <a:solidFill>
                            <a:sysClr val="windowText" lastClr="000000"/>
                          </a:solidFill>
                          <a:effectLst/>
                        </a:rPr>
                        <a:t>MSE​</a:t>
                      </a:r>
                      <a:endParaRPr lang="en-US" b="1" i="0" dirty="0">
                        <a:solidFill>
                          <a:sysClr val="windowText" lastClr="000000"/>
                        </a:solidFill>
                        <a:effectLst/>
                      </a:endParaRPr>
                    </a:p>
                  </a:txBody>
                  <a:tcPr anchor="ctr"/>
                </a:tc>
                <a:tc>
                  <a:txBody>
                    <a:bodyPr/>
                    <a:lstStyle/>
                    <a:p>
                      <a:pPr algn="l" rtl="0" fontAlgn="base"/>
                      <a:r>
                        <a:rPr lang="en-US" sz="1800" b="1">
                          <a:solidFill>
                            <a:sysClr val="windowText" lastClr="000000"/>
                          </a:solidFill>
                          <a:effectLst/>
                        </a:rPr>
                        <a:t>R2 Score​</a:t>
                      </a:r>
                      <a:endParaRPr lang="en-US" b="1" i="0" dirty="0">
                        <a:solidFill>
                          <a:sysClr val="windowText" lastClr="000000"/>
                        </a:solidFill>
                        <a:effectLst/>
                      </a:endParaRPr>
                    </a:p>
                  </a:txBody>
                  <a:tcPr anchor="ctr"/>
                </a:tc>
                <a:extLst>
                  <a:ext uri="{0D108BD9-81ED-4DB2-BD59-A6C34878D82A}">
                    <a16:rowId xmlns:a16="http://schemas.microsoft.com/office/drawing/2014/main" val="3706384421"/>
                  </a:ext>
                </a:extLst>
              </a:tr>
              <a:tr h="735647">
                <a:tc>
                  <a:txBody>
                    <a:bodyPr/>
                    <a:lstStyle/>
                    <a:p>
                      <a:pPr algn="l" rtl="0" fontAlgn="base"/>
                      <a:r>
                        <a:rPr lang="en-US" sz="1800" b="0">
                          <a:solidFill>
                            <a:sysClr val="windowText" lastClr="000000"/>
                          </a:solidFill>
                          <a:effectLst/>
                        </a:rPr>
                        <a:t>Ridge </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924.88</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1264173.03</a:t>
                      </a:r>
                      <a:r>
                        <a:rPr lang="en-US" sz="1800" b="0" dirty="0">
                          <a:solidFill>
                            <a:sysClr val="windowText" lastClr="000000"/>
                          </a:solidFill>
                          <a:effectLst/>
                        </a:rPr>
                        <a:t>​</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0.95</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r h="735647">
                <a:tc>
                  <a:txBody>
                    <a:bodyPr/>
                    <a:lstStyle/>
                    <a:p>
                      <a:pPr algn="l" rtl="0" fontAlgn="base"/>
                      <a:r>
                        <a:rPr lang="en-US" sz="1800" b="0" i="0" kern="1200" dirty="0">
                          <a:solidFill>
                            <a:schemeClr val="dk1"/>
                          </a:solidFill>
                          <a:effectLst/>
                          <a:latin typeface="+mn-lt"/>
                          <a:ea typeface="+mn-ea"/>
                          <a:cs typeface="+mn-cs"/>
                        </a:rPr>
                        <a:t>Decision Tree</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364.19</a:t>
                      </a:r>
                      <a:r>
                        <a:rPr lang="en-US" sz="1800" b="0" dirty="0">
                          <a:solidFill>
                            <a:sysClr val="windowText" lastClr="000000"/>
                          </a:solidFill>
                          <a:effectLst/>
                        </a:rPr>
                        <a:t>​</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898369.04</a:t>
                      </a:r>
                      <a:r>
                        <a:rPr lang="en-US" sz="1800" b="0" dirty="0">
                          <a:solidFill>
                            <a:sysClr val="windowText" lastClr="000000"/>
                          </a:solidFill>
                          <a:effectLst/>
                        </a:rPr>
                        <a:t>​</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0.97</a:t>
                      </a:r>
                      <a:r>
                        <a:rPr lang="en-US" sz="1800" b="0" dirty="0">
                          <a:solidFill>
                            <a:sysClr val="windowText" lastClr="000000"/>
                          </a:solidFill>
                          <a:effectLst/>
                        </a:rPr>
                        <a:t>​</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sz="1800" b="0" i="0" kern="1200" dirty="0">
                          <a:solidFill>
                            <a:schemeClr val="dk1"/>
                          </a:solidFill>
                          <a:effectLst/>
                          <a:latin typeface="+mn-lt"/>
                          <a:ea typeface="+mn-ea"/>
                          <a:cs typeface="+mn-cs"/>
                        </a:rPr>
                        <a:t>Random Forest</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361.92</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314471.11</a:t>
                      </a:r>
                      <a:r>
                        <a:rPr lang="en-US" sz="1800" b="0" dirty="0">
                          <a:solidFill>
                            <a:sysClr val="windowText" lastClr="000000"/>
                          </a:solidFill>
                          <a:effectLst/>
                        </a:rPr>
                        <a:t>​</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0.99</a:t>
                      </a:r>
                      <a:r>
                        <a:rPr lang="en-US" sz="1800" b="0" dirty="0">
                          <a:solidFill>
                            <a:sysClr val="windowText" lastClr="000000"/>
                          </a:solidFill>
                          <a:effectLst/>
                        </a:rPr>
                        <a:t>​</a:t>
                      </a:r>
                      <a:endParaRPr lang="en-US" b="0" i="0" dirty="0">
                        <a:solidFill>
                          <a:sysClr val="windowText" lastClr="000000"/>
                        </a:solidFill>
                        <a:effectLst/>
                      </a:endParaRPr>
                    </a:p>
                  </a:txBody>
                  <a:tcPr anchor="ctr"/>
                </a:tc>
                <a:extLst>
                  <a:ext uri="{0D108BD9-81ED-4DB2-BD59-A6C34878D82A}">
                    <a16:rowId xmlns:a16="http://schemas.microsoft.com/office/drawing/2014/main" val="3901991020"/>
                  </a:ext>
                </a:extLst>
              </a:tr>
              <a:tr h="735647">
                <a:tc>
                  <a:txBody>
                    <a:bodyPr/>
                    <a:lstStyle/>
                    <a:p>
                      <a:pPr algn="l" rtl="0" fontAlgn="base"/>
                      <a:r>
                        <a:rPr lang="en-US" sz="1800" b="0" i="0" kern="1200" dirty="0">
                          <a:solidFill>
                            <a:schemeClr val="dk1"/>
                          </a:solidFill>
                          <a:effectLst/>
                          <a:latin typeface="+mn-lt"/>
                          <a:ea typeface="+mn-ea"/>
                          <a:cs typeface="+mn-cs"/>
                        </a:rPr>
                        <a:t>Gradient Boosting</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273.42</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135294.37</a:t>
                      </a:r>
                      <a:endParaRPr lang="en-US" b="0" i="0" dirty="0">
                        <a:solidFill>
                          <a:sysClr val="windowText" lastClr="000000"/>
                        </a:solidFill>
                        <a:effectLst/>
                      </a:endParaRPr>
                    </a:p>
                  </a:txBody>
                  <a:tcPr anchor="ctr"/>
                </a:tc>
                <a:tc>
                  <a:txBody>
                    <a:bodyPr/>
                    <a:lstStyle/>
                    <a:p>
                      <a:pPr algn="l" rtl="0" fontAlgn="base"/>
                      <a:r>
                        <a:rPr lang="en-US" sz="1800" b="0" i="0" kern="1200" dirty="0">
                          <a:solidFill>
                            <a:schemeClr val="dk1"/>
                          </a:solidFill>
                          <a:effectLst/>
                          <a:latin typeface="+mn-lt"/>
                          <a:ea typeface="+mn-ea"/>
                          <a:cs typeface="+mn-cs"/>
                        </a:rPr>
                        <a:t>1.00</a:t>
                      </a:r>
                      <a:r>
                        <a:rPr lang="en-US" sz="1800" b="0" dirty="0">
                          <a:solidFill>
                            <a:sysClr val="windowText" lastClr="000000"/>
                          </a:solidFill>
                          <a:effectLst/>
                        </a:rPr>
                        <a:t>​</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390235" y="530986"/>
            <a:ext cx="9866540" cy="1358140"/>
          </a:xfrm>
        </p:spPr>
        <p:txBody>
          <a:bodyPr>
            <a:normAutofit/>
          </a:bodyPr>
          <a:lstStyle/>
          <a:p>
            <a:r>
              <a:rPr lang="en-US" dirty="0"/>
              <a:t>recommendations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390235" y="1752601"/>
            <a:ext cx="10801765" cy="4603749"/>
          </a:xfrm>
        </p:spPr>
        <p:txBody>
          <a:bodyPr>
            <a:normAutofit fontScale="40000" lnSpcReduction="20000"/>
          </a:bodyPr>
          <a:lstStyle/>
          <a:p>
            <a:endParaRPr lang="en-US" sz="2100" b="1" dirty="0"/>
          </a:p>
          <a:p>
            <a:pPr marL="342900" indent="-342900">
              <a:buFont typeface="+mj-lt"/>
              <a:buAutoNum type="arabicPeriod"/>
            </a:pPr>
            <a:r>
              <a:rPr lang="en-US" sz="4500" dirty="0"/>
              <a:t>RAM</a:t>
            </a:r>
          </a:p>
          <a:p>
            <a:pPr marL="342900" indent="-342900">
              <a:buFont typeface="+mj-lt"/>
              <a:buAutoNum type="arabicPeriod"/>
            </a:pPr>
            <a:r>
              <a:rPr lang="en-US" sz="4500" dirty="0"/>
              <a:t>Storage</a:t>
            </a:r>
          </a:p>
          <a:p>
            <a:pPr marL="342900" indent="-342900">
              <a:buFont typeface="+mj-lt"/>
              <a:buAutoNum type="arabicPeriod"/>
            </a:pPr>
            <a:r>
              <a:rPr lang="en-US" sz="4500" dirty="0"/>
              <a:t>Battery life</a:t>
            </a:r>
          </a:p>
          <a:p>
            <a:pPr marL="342900" indent="-342900">
              <a:buFont typeface="+mj-lt"/>
              <a:buAutoNum type="arabicPeriod"/>
            </a:pPr>
            <a:r>
              <a:rPr lang="en-US" sz="4500" dirty="0"/>
              <a:t>Camera quality</a:t>
            </a:r>
          </a:p>
          <a:p>
            <a:pPr marL="457200" indent="-457200">
              <a:buFont typeface="Arial" panose="020B0604020202020204" pitchFamily="34" charset="0"/>
              <a:buChar char="•"/>
            </a:pPr>
            <a:endParaRPr lang="en-US" sz="4500" dirty="0"/>
          </a:p>
          <a:p>
            <a:pPr marL="457200" indent="-457200">
              <a:buFont typeface="Arial" panose="020B0604020202020204" pitchFamily="34" charset="0"/>
              <a:buChar char="•"/>
            </a:pPr>
            <a:r>
              <a:rPr lang="en-US" sz="4500" dirty="0"/>
              <a:t>Ensure that budget models have sufficient RAM and storage for basic use. Focus on essential features such as good battery life and decent camera quality.</a:t>
            </a:r>
          </a:p>
          <a:p>
            <a:pPr marL="457200" indent="-457200">
              <a:buFont typeface="Arial" panose="020B0604020202020204" pitchFamily="34" charset="0"/>
              <a:buChar char="•"/>
            </a:pPr>
            <a:endParaRPr lang="en-US" sz="4500" dirty="0"/>
          </a:p>
          <a:p>
            <a:pPr marL="457200" indent="-457200">
              <a:buFont typeface="Arial" panose="020B0604020202020204" pitchFamily="34" charset="0"/>
              <a:buChar char="•"/>
            </a:pPr>
            <a:r>
              <a:rPr lang="en-US" sz="4500" dirty="0"/>
              <a:t>Focus on essential features such as good battery life and decent camera quality.</a:t>
            </a:r>
          </a:p>
          <a:p>
            <a:pPr marL="457200" indent="-457200">
              <a:buFont typeface="Arial" panose="020B0604020202020204" pitchFamily="34" charset="0"/>
              <a:buChar char="•"/>
            </a:pPr>
            <a:endParaRPr lang="en-US" sz="4500" dirty="0"/>
          </a:p>
          <a:p>
            <a:pPr marL="457200" indent="-457200">
              <a:buFont typeface="Arial" panose="020B0604020202020204" pitchFamily="34" charset="0"/>
              <a:buChar char="•"/>
            </a:pPr>
            <a:r>
              <a:rPr lang="en-US" sz="4500" dirty="0"/>
              <a:t>Offer balanced specifications such as decent RAM, adequate storage, and good battery life.</a:t>
            </a:r>
          </a:p>
          <a:p>
            <a:pPr marL="457200" indent="-457200">
              <a:buFont typeface="Arial" panose="020B0604020202020204" pitchFamily="34" charset="0"/>
              <a:buChar char="•"/>
            </a:pPr>
            <a:endParaRPr lang="en-US" sz="4500" dirty="0"/>
          </a:p>
          <a:p>
            <a:pPr marL="457200" indent="-457200">
              <a:buFont typeface="Arial" panose="020B0604020202020204" pitchFamily="34" charset="0"/>
              <a:buChar char="•"/>
            </a:pPr>
            <a:r>
              <a:rPr lang="en-US" sz="4500" dirty="0"/>
              <a:t>Highlight high RAM, large storage capacities, and advanced processor types.</a:t>
            </a:r>
          </a:p>
          <a:p>
            <a:pPr marL="457200" indent="-457200">
              <a:buFont typeface="Arial" panose="020B0604020202020204" pitchFamily="34" charset="0"/>
              <a:buChar char="•"/>
            </a:pPr>
            <a:endParaRPr lang="en-US" sz="4500" dirty="0"/>
          </a:p>
          <a:p>
            <a:pPr marL="457200" indent="-457200">
              <a:buFont typeface="Arial" panose="020B0604020202020204" pitchFamily="34" charset="0"/>
              <a:buChar char="•"/>
            </a:pPr>
            <a:r>
              <a:rPr lang="en-US" sz="4500" dirty="0"/>
              <a:t>Utilize the brand reputation and exclusivity to justify higher prices.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sp>
        <p:nvSpPr>
          <p:cNvPr id="4" name="Text Placeholder 6">
            <a:extLst>
              <a:ext uri="{FF2B5EF4-FFF2-40B4-BE49-F238E27FC236}">
                <a16:creationId xmlns:a16="http://schemas.microsoft.com/office/drawing/2014/main" id="{3C4B3812-9745-392B-5663-580EB5334AA7}"/>
              </a:ext>
            </a:extLst>
          </p:cNvPr>
          <p:cNvSpPr txBox="1">
            <a:spLocks/>
          </p:cNvSpPr>
          <p:nvPr/>
        </p:nvSpPr>
        <p:spPr>
          <a:xfrm>
            <a:off x="1390235" y="1351806"/>
            <a:ext cx="10145782" cy="77045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1pPr>
            <a:lvl2pPr marL="457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bg1"/>
                </a:solidFill>
                <a:latin typeface="+mn-lt"/>
                <a:ea typeface="+mn-ea"/>
                <a:cs typeface="+mn-cs"/>
              </a:defRPr>
            </a:lvl2pPr>
            <a:lvl3pPr marL="914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bg1"/>
                </a:solidFill>
                <a:latin typeface="+mn-lt"/>
                <a:ea typeface="+mn-ea"/>
                <a:cs typeface="+mn-cs"/>
              </a:defRPr>
            </a:lvl3pPr>
            <a:lvl4pPr marL="1371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bg1"/>
                </a:solidFill>
                <a:latin typeface="+mn-lt"/>
                <a:ea typeface="+mn-ea"/>
                <a:cs typeface="+mn-cs"/>
              </a:defRPr>
            </a:lvl4pPr>
            <a:lvl5pPr marL="1828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b="1" dirty="0"/>
              <a:t>Most influential features in pricing</a:t>
            </a:r>
            <a:endParaRPr lang="en-US" sz="3300" dirty="0"/>
          </a:p>
        </p:txBody>
      </p:sp>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482802" y="1090937"/>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2295939"/>
            <a:ext cx="6343650" cy="801985"/>
          </a:xfrm>
        </p:spPr>
        <p:txBody>
          <a:bodyPr>
            <a:normAutofit/>
          </a:bodyPr>
          <a:lstStyle/>
          <a:p>
            <a:r>
              <a:rPr lang="en-US" dirty="0"/>
              <a:t>Introduction </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85000" lnSpcReduction="10000"/>
          </a:bodyPr>
          <a:lstStyle/>
          <a:p>
            <a:r>
              <a:rPr lang="en-US" dirty="0"/>
              <a:t>Your primary goal is to develop a predictive model for mobile phone prices. The objective is to build a predictive model that can accurately estimate the price of a mobile phone based on its features. To achieve this, you'll perform a feature extraction analysis to identify the most influential features.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485824" y="318052"/>
            <a:ext cx="6594768" cy="576470"/>
          </a:xfrm>
        </p:spPr>
        <p:txBody>
          <a:bodyPr>
            <a:normAutofit/>
          </a:bodyPr>
          <a:lstStyle/>
          <a:p>
            <a:r>
              <a:rPr lang="en-US" sz="1800" dirty="0"/>
              <a:t>Data </a:t>
            </a:r>
            <a:r>
              <a:rPr lang="en-US" sz="2000" dirty="0"/>
              <a:t>Exploration</a:t>
            </a:r>
            <a:r>
              <a:rPr lang="en-US" sz="1800" dirty="0"/>
              <a:t>:</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18D164-4722-9D33-2096-5FD2C1F430EC}"/>
              </a:ext>
            </a:extLst>
          </p:cNvPr>
          <p:cNvSpPr txBox="1"/>
          <p:nvPr/>
        </p:nvSpPr>
        <p:spPr>
          <a:xfrm>
            <a:off x="4689987" y="894522"/>
            <a:ext cx="7079226" cy="3046988"/>
          </a:xfrm>
          <a:prstGeom prst="rect">
            <a:avLst/>
          </a:prstGeom>
          <a:noFill/>
        </p:spPr>
        <p:txBody>
          <a:bodyPr wrap="square" rtlCol="0">
            <a:spAutoFit/>
          </a:bodyPr>
          <a:lstStyle/>
          <a:p>
            <a:pPr marL="342900" indent="-342900">
              <a:buFont typeface="+mj-lt"/>
              <a:buAutoNum type="arabicPeriod"/>
            </a:pPr>
            <a:r>
              <a:rPr lang="en-US" sz="2400" dirty="0">
                <a:solidFill>
                  <a:schemeClr val="tx2">
                    <a:lumMod val="90000"/>
                  </a:schemeClr>
                </a:solidFill>
              </a:rPr>
              <a:t>Understanding Data Structure: </a:t>
            </a:r>
          </a:p>
          <a:p>
            <a:pPr marL="342900" indent="-342900">
              <a:buFont typeface="+mj-lt"/>
              <a:buAutoNum type="arabicPeriod"/>
            </a:pPr>
            <a:r>
              <a:rPr lang="en-US" sz="2400" dirty="0">
                <a:solidFill>
                  <a:schemeClr val="tx2">
                    <a:lumMod val="90000"/>
                  </a:schemeClr>
                </a:solidFill>
              </a:rPr>
              <a:t>Summary Statistics:</a:t>
            </a:r>
          </a:p>
          <a:p>
            <a:pPr marL="342900" indent="-342900">
              <a:buFont typeface="+mj-lt"/>
              <a:buAutoNum type="arabicPeriod"/>
            </a:pPr>
            <a:r>
              <a:rPr lang="en-US" sz="2400" dirty="0">
                <a:solidFill>
                  <a:schemeClr val="tx2">
                    <a:lumMod val="90000"/>
                  </a:schemeClr>
                </a:solidFill>
              </a:rPr>
              <a:t>Missing Values</a:t>
            </a:r>
          </a:p>
          <a:p>
            <a:pPr marL="342900" indent="-342900">
              <a:buFont typeface="+mj-lt"/>
              <a:buAutoNum type="arabicPeriod"/>
            </a:pPr>
            <a:r>
              <a:rPr lang="en-US" sz="2400" dirty="0">
                <a:solidFill>
                  <a:schemeClr val="tx2">
                    <a:lumMod val="90000"/>
                  </a:schemeClr>
                </a:solidFill>
              </a:rPr>
              <a:t>Data Visualization:</a:t>
            </a:r>
          </a:p>
          <a:p>
            <a:pPr marL="342900" indent="-342900">
              <a:buFont typeface="+mj-lt"/>
              <a:buAutoNum type="arabicPeriod"/>
            </a:pPr>
            <a:r>
              <a:rPr lang="en-US" sz="2400" dirty="0">
                <a:solidFill>
                  <a:schemeClr val="tx2">
                    <a:lumMod val="90000"/>
                  </a:schemeClr>
                </a:solidFill>
              </a:rPr>
              <a:t>Correlation Analysis: </a:t>
            </a:r>
          </a:p>
          <a:p>
            <a:pPr marL="342900" indent="-342900">
              <a:buFont typeface="+mj-lt"/>
              <a:buAutoNum type="arabicPeriod"/>
            </a:pPr>
            <a:r>
              <a:rPr lang="en-US" sz="2400" dirty="0">
                <a:solidFill>
                  <a:schemeClr val="tx2">
                    <a:lumMod val="90000"/>
                  </a:schemeClr>
                </a:solidFill>
              </a:rPr>
              <a:t>Identifying Outliers:</a:t>
            </a:r>
          </a:p>
          <a:p>
            <a:pPr marL="342900" indent="-342900">
              <a:buFont typeface="+mj-lt"/>
              <a:buAutoNum type="arabicPeriod"/>
            </a:pPr>
            <a:r>
              <a:rPr lang="en-US" sz="2400" dirty="0">
                <a:solidFill>
                  <a:schemeClr val="tx2">
                    <a:lumMod val="90000"/>
                  </a:schemeClr>
                </a:solidFill>
              </a:rPr>
              <a:t>Data Cleaning:</a:t>
            </a:r>
          </a:p>
          <a:p>
            <a:pPr marL="342900" indent="-342900">
              <a:buFont typeface="+mj-lt"/>
              <a:buAutoNum type="arabicPeriod"/>
            </a:pPr>
            <a:r>
              <a:rPr lang="en-US" sz="2400" dirty="0">
                <a:solidFill>
                  <a:schemeClr val="tx2">
                    <a:lumMod val="90000"/>
                  </a:schemeClr>
                </a:solidFill>
              </a:rPr>
              <a:t>Transformations: </a:t>
            </a:r>
          </a:p>
        </p:txBody>
      </p:sp>
      <p:pic>
        <p:nvPicPr>
          <p:cNvPr id="5" name="Picture 4">
            <a:extLst>
              <a:ext uri="{FF2B5EF4-FFF2-40B4-BE49-F238E27FC236}">
                <a16:creationId xmlns:a16="http://schemas.microsoft.com/office/drawing/2014/main" id="{263615B5-2E6B-CF1A-AA74-5404CDBBA332}"/>
              </a:ext>
            </a:extLst>
          </p:cNvPr>
          <p:cNvPicPr>
            <a:picLocks noChangeAspect="1"/>
          </p:cNvPicPr>
          <p:nvPr/>
        </p:nvPicPr>
        <p:blipFill>
          <a:blip r:embed="rId4"/>
          <a:stretch>
            <a:fillRect/>
          </a:stretch>
        </p:blipFill>
        <p:spPr>
          <a:xfrm>
            <a:off x="45533" y="397065"/>
            <a:ext cx="4399569" cy="1036993"/>
          </a:xfrm>
          <a:prstGeom prst="rect">
            <a:avLst/>
          </a:prstGeom>
        </p:spPr>
      </p:pic>
      <p:pic>
        <p:nvPicPr>
          <p:cNvPr id="7" name="Picture 6">
            <a:extLst>
              <a:ext uri="{FF2B5EF4-FFF2-40B4-BE49-F238E27FC236}">
                <a16:creationId xmlns:a16="http://schemas.microsoft.com/office/drawing/2014/main" id="{A7B4ED33-8A5B-73F7-25F0-7ED0D4BE7A69}"/>
              </a:ext>
            </a:extLst>
          </p:cNvPr>
          <p:cNvPicPr>
            <a:picLocks noChangeAspect="1"/>
          </p:cNvPicPr>
          <p:nvPr/>
        </p:nvPicPr>
        <p:blipFill>
          <a:blip r:embed="rId5"/>
          <a:stretch>
            <a:fillRect/>
          </a:stretch>
        </p:blipFill>
        <p:spPr>
          <a:xfrm>
            <a:off x="188336" y="4387768"/>
            <a:ext cx="5461527" cy="1786861"/>
          </a:xfrm>
          <a:prstGeom prst="rect">
            <a:avLst/>
          </a:prstGeom>
        </p:spPr>
      </p:pic>
      <p:pic>
        <p:nvPicPr>
          <p:cNvPr id="9" name="Picture 8">
            <a:extLst>
              <a:ext uri="{FF2B5EF4-FFF2-40B4-BE49-F238E27FC236}">
                <a16:creationId xmlns:a16="http://schemas.microsoft.com/office/drawing/2014/main" id="{ACE1EBA2-F7C5-5635-0E84-CE54C7591049}"/>
              </a:ext>
            </a:extLst>
          </p:cNvPr>
          <p:cNvPicPr>
            <a:picLocks noChangeAspect="1"/>
          </p:cNvPicPr>
          <p:nvPr/>
        </p:nvPicPr>
        <p:blipFill>
          <a:blip r:embed="rId6"/>
          <a:stretch>
            <a:fillRect/>
          </a:stretch>
        </p:blipFill>
        <p:spPr>
          <a:xfrm>
            <a:off x="2214407" y="1754106"/>
            <a:ext cx="2230695" cy="1831070"/>
          </a:xfrm>
          <a:prstGeom prst="rect">
            <a:avLst/>
          </a:prstGeom>
        </p:spPr>
      </p:pic>
      <p:pic>
        <p:nvPicPr>
          <p:cNvPr id="11" name="Picture 10">
            <a:extLst>
              <a:ext uri="{FF2B5EF4-FFF2-40B4-BE49-F238E27FC236}">
                <a16:creationId xmlns:a16="http://schemas.microsoft.com/office/drawing/2014/main" id="{7C98A18B-D5C9-7B27-FC0B-D9DAFB4FBCFB}"/>
              </a:ext>
            </a:extLst>
          </p:cNvPr>
          <p:cNvPicPr>
            <a:picLocks noChangeAspect="1"/>
          </p:cNvPicPr>
          <p:nvPr/>
        </p:nvPicPr>
        <p:blipFill>
          <a:blip r:embed="rId7"/>
          <a:stretch>
            <a:fillRect/>
          </a:stretch>
        </p:blipFill>
        <p:spPr>
          <a:xfrm>
            <a:off x="188336" y="1798315"/>
            <a:ext cx="1467779" cy="1786861"/>
          </a:xfrm>
          <a:prstGeom prst="rect">
            <a:avLst/>
          </a:prstGeom>
        </p:spPr>
      </p:pic>
      <p:pic>
        <p:nvPicPr>
          <p:cNvPr id="13" name="Picture 12">
            <a:extLst>
              <a:ext uri="{FF2B5EF4-FFF2-40B4-BE49-F238E27FC236}">
                <a16:creationId xmlns:a16="http://schemas.microsoft.com/office/drawing/2014/main" id="{CAA124C5-6A43-DD39-431D-D9791CC400EC}"/>
              </a:ext>
            </a:extLst>
          </p:cNvPr>
          <p:cNvPicPr>
            <a:picLocks noChangeAspect="1"/>
          </p:cNvPicPr>
          <p:nvPr/>
        </p:nvPicPr>
        <p:blipFill>
          <a:blip r:embed="rId8"/>
          <a:stretch>
            <a:fillRect/>
          </a:stretch>
        </p:blipFill>
        <p:spPr>
          <a:xfrm>
            <a:off x="8060696" y="1470992"/>
            <a:ext cx="3942968" cy="2005329"/>
          </a:xfrm>
          <a:prstGeom prst="rect">
            <a:avLst/>
          </a:prstGeom>
        </p:spPr>
      </p:pic>
      <p:pic>
        <p:nvPicPr>
          <p:cNvPr id="15" name="Picture 14">
            <a:extLst>
              <a:ext uri="{FF2B5EF4-FFF2-40B4-BE49-F238E27FC236}">
                <a16:creationId xmlns:a16="http://schemas.microsoft.com/office/drawing/2014/main" id="{867CA2AB-8F05-BF49-4FE0-D705C67BCA2D}"/>
              </a:ext>
            </a:extLst>
          </p:cNvPr>
          <p:cNvPicPr>
            <a:picLocks noChangeAspect="1"/>
          </p:cNvPicPr>
          <p:nvPr/>
        </p:nvPicPr>
        <p:blipFill>
          <a:blip r:embed="rId9"/>
          <a:stretch>
            <a:fillRect/>
          </a:stretch>
        </p:blipFill>
        <p:spPr>
          <a:xfrm>
            <a:off x="6003236" y="4039952"/>
            <a:ext cx="6111336" cy="2499995"/>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195388" y="151607"/>
            <a:ext cx="7278984" cy="1564466"/>
          </a:xfrm>
        </p:spPr>
        <p:txBody>
          <a:bodyPr>
            <a:normAutofit fontScale="90000"/>
          </a:bodyPr>
          <a:lstStyle/>
          <a:p>
            <a:r>
              <a:rPr lang="en-US" dirty="0"/>
              <a:t>Uni-Variate Analysis bivariate scatter plot ​</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93C99DC-5BB2-4717-6B20-6E8503703A40}"/>
              </a:ext>
            </a:extLst>
          </p:cNvPr>
          <p:cNvPicPr>
            <a:picLocks noChangeAspect="1"/>
          </p:cNvPicPr>
          <p:nvPr/>
        </p:nvPicPr>
        <p:blipFill>
          <a:blip r:embed="rId4"/>
          <a:stretch>
            <a:fillRect/>
          </a:stretch>
        </p:blipFill>
        <p:spPr>
          <a:xfrm>
            <a:off x="129209" y="1674153"/>
            <a:ext cx="5079738" cy="2440647"/>
          </a:xfrm>
          <a:prstGeom prst="rect">
            <a:avLst/>
          </a:prstGeom>
        </p:spPr>
      </p:pic>
      <p:pic>
        <p:nvPicPr>
          <p:cNvPr id="9" name="Picture 8">
            <a:extLst>
              <a:ext uri="{FF2B5EF4-FFF2-40B4-BE49-F238E27FC236}">
                <a16:creationId xmlns:a16="http://schemas.microsoft.com/office/drawing/2014/main" id="{EE020231-D11C-DC2A-8B86-B1969C947500}"/>
              </a:ext>
            </a:extLst>
          </p:cNvPr>
          <p:cNvPicPr>
            <a:picLocks noChangeAspect="1"/>
          </p:cNvPicPr>
          <p:nvPr/>
        </p:nvPicPr>
        <p:blipFill>
          <a:blip r:embed="rId5"/>
          <a:stretch>
            <a:fillRect/>
          </a:stretch>
        </p:blipFill>
        <p:spPr>
          <a:xfrm>
            <a:off x="5542722" y="3183764"/>
            <a:ext cx="6301408" cy="3142323"/>
          </a:xfrm>
          <a:prstGeom prst="rect">
            <a:avLst/>
          </a:prstGeom>
        </p:spPr>
      </p:pic>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284921" y="216522"/>
            <a:ext cx="7527235" cy="1015930"/>
          </a:xfrm>
        </p:spPr>
        <p:txBody>
          <a:bodyPr vert="horz" lIns="91440" tIns="45720" rIns="91440" bIns="45720" rtlCol="0" anchor="t">
            <a:normAutofit/>
          </a:bodyPr>
          <a:lstStyle/>
          <a:p>
            <a:r>
              <a:rPr lang="en-US" sz="2000" dirty="0">
                <a:latin typeface="+mj-lt"/>
              </a:rPr>
              <a:t>Crosstab is used to aggregate data by groups, providing a summary table that displays the frequency distribution of variables.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8" name="Picture 7">
            <a:extLst>
              <a:ext uri="{FF2B5EF4-FFF2-40B4-BE49-F238E27FC236}">
                <a16:creationId xmlns:a16="http://schemas.microsoft.com/office/drawing/2014/main" id="{64E012D8-6F1F-8947-FC0C-DC4D1F9DDD70}"/>
              </a:ext>
            </a:extLst>
          </p:cNvPr>
          <p:cNvPicPr>
            <a:picLocks noChangeAspect="1"/>
          </p:cNvPicPr>
          <p:nvPr/>
        </p:nvPicPr>
        <p:blipFill>
          <a:blip r:embed="rId3"/>
          <a:stretch>
            <a:fillRect/>
          </a:stretch>
        </p:blipFill>
        <p:spPr>
          <a:xfrm>
            <a:off x="1981199" y="1030453"/>
            <a:ext cx="7991061" cy="2285533"/>
          </a:xfrm>
          <a:prstGeom prst="rect">
            <a:avLst/>
          </a:prstGeom>
        </p:spPr>
      </p:pic>
      <p:sp>
        <p:nvSpPr>
          <p:cNvPr id="9" name="Content Placeholder 2">
            <a:extLst>
              <a:ext uri="{FF2B5EF4-FFF2-40B4-BE49-F238E27FC236}">
                <a16:creationId xmlns:a16="http://schemas.microsoft.com/office/drawing/2014/main" id="{2272FF9E-52B6-7161-928F-204C01AD5237}"/>
              </a:ext>
            </a:extLst>
          </p:cNvPr>
          <p:cNvSpPr txBox="1">
            <a:spLocks/>
          </p:cNvSpPr>
          <p:nvPr/>
        </p:nvSpPr>
        <p:spPr>
          <a:xfrm>
            <a:off x="586409" y="4197403"/>
            <a:ext cx="4581940" cy="1904629"/>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bg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latin typeface="+mj-lt"/>
              </a:rPr>
              <a:t>groupby</a:t>
            </a:r>
            <a:r>
              <a:rPr lang="en-US" sz="2000" dirty="0">
                <a:latin typeface="+mj-lt"/>
              </a:rPr>
              <a:t> method l for data analysis, enabling you to segment your data and perform operations such as sum, mean, count, etc.,</a:t>
            </a:r>
          </a:p>
        </p:txBody>
      </p:sp>
      <p:pic>
        <p:nvPicPr>
          <p:cNvPr id="11" name="Picture 10">
            <a:extLst>
              <a:ext uri="{FF2B5EF4-FFF2-40B4-BE49-F238E27FC236}">
                <a16:creationId xmlns:a16="http://schemas.microsoft.com/office/drawing/2014/main" id="{6F6C0D85-5C12-DA0B-24B7-0796ED48FF9C}"/>
              </a:ext>
            </a:extLst>
          </p:cNvPr>
          <p:cNvPicPr>
            <a:picLocks noChangeAspect="1"/>
          </p:cNvPicPr>
          <p:nvPr/>
        </p:nvPicPr>
        <p:blipFill>
          <a:blip r:embed="rId4"/>
          <a:stretch>
            <a:fillRect/>
          </a:stretch>
        </p:blipFill>
        <p:spPr>
          <a:xfrm>
            <a:off x="5399433" y="3542015"/>
            <a:ext cx="5314950" cy="3134261"/>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908300" y="2213773"/>
            <a:ext cx="10546838" cy="778276"/>
          </a:xfrm>
        </p:spPr>
        <p:txBody>
          <a:bodyPr>
            <a:normAutofit/>
          </a:bodyPr>
          <a:lstStyle/>
          <a:p>
            <a:r>
              <a:rPr lang="en-US" sz="3600" dirty="0"/>
              <a:t>Define the train and the test data</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1754368" y="3132437"/>
            <a:ext cx="10328425" cy="1029586"/>
          </a:xfrm>
        </p:spPr>
        <p:txBody>
          <a:bodyPr>
            <a:noAutofit/>
          </a:bodyPr>
          <a:lstStyle/>
          <a:p>
            <a:r>
              <a:rPr lang="en-US" sz="1800" b="0" dirty="0">
                <a:solidFill>
                  <a:srgbClr val="AF00DB"/>
                </a:solidFill>
                <a:effectLst/>
                <a:highlight>
                  <a:srgbClr val="F7F7F7"/>
                </a:highlight>
                <a:latin typeface="Courier New" panose="02070309020205020404" pitchFamily="49" charset="0"/>
              </a:rPr>
              <a:t>from</a:t>
            </a:r>
            <a:r>
              <a:rPr lang="en-US" sz="1800" b="0" dirty="0">
                <a:solidFill>
                  <a:srgbClr val="000000"/>
                </a:solidFill>
                <a:effectLst/>
                <a:highlight>
                  <a:srgbClr val="F7F7F7"/>
                </a:highlight>
                <a:latin typeface="Courier New" panose="02070309020205020404" pitchFamily="49" charset="0"/>
              </a:rPr>
              <a:t> </a:t>
            </a:r>
            <a:r>
              <a:rPr lang="en-US" sz="1800" b="0" dirty="0" err="1">
                <a:solidFill>
                  <a:srgbClr val="000000"/>
                </a:solidFill>
                <a:effectLst/>
                <a:highlight>
                  <a:srgbClr val="F7F7F7"/>
                </a:highlight>
                <a:latin typeface="Courier New" panose="02070309020205020404" pitchFamily="49" charset="0"/>
              </a:rPr>
              <a:t>sklearn.model_selection</a:t>
            </a:r>
            <a:r>
              <a:rPr lang="en-US" sz="1800" b="0" dirty="0">
                <a:solidFill>
                  <a:srgbClr val="000000"/>
                </a:solidFill>
                <a:effectLst/>
                <a:highlight>
                  <a:srgbClr val="F7F7F7"/>
                </a:highlight>
                <a:latin typeface="Courier New" panose="02070309020205020404" pitchFamily="49" charset="0"/>
              </a:rPr>
              <a:t> </a:t>
            </a:r>
            <a:r>
              <a:rPr lang="en-US" sz="1800" b="0" dirty="0">
                <a:solidFill>
                  <a:srgbClr val="AF00DB"/>
                </a:solidFill>
                <a:effectLst/>
                <a:highlight>
                  <a:srgbClr val="F7F7F7"/>
                </a:highlight>
                <a:latin typeface="Courier New" panose="02070309020205020404" pitchFamily="49" charset="0"/>
              </a:rPr>
              <a:t>import</a:t>
            </a:r>
            <a:r>
              <a:rPr lang="en-US" sz="1800" b="0" dirty="0">
                <a:solidFill>
                  <a:srgbClr val="000000"/>
                </a:solidFill>
                <a:effectLst/>
                <a:highlight>
                  <a:srgbClr val="F7F7F7"/>
                </a:highlight>
                <a:latin typeface="Courier New" panose="02070309020205020404" pitchFamily="49" charset="0"/>
              </a:rPr>
              <a:t> </a:t>
            </a:r>
            <a:r>
              <a:rPr lang="en-US" sz="1800" b="0" dirty="0" err="1">
                <a:solidFill>
                  <a:srgbClr val="000000"/>
                </a:solidFill>
                <a:effectLst/>
                <a:highlight>
                  <a:srgbClr val="F7F7F7"/>
                </a:highlight>
                <a:latin typeface="Courier New" panose="02070309020205020404" pitchFamily="49" charset="0"/>
              </a:rPr>
              <a:t>train_test_split</a:t>
            </a:r>
            <a:endParaRPr lang="en-US" sz="1800" b="0" dirty="0">
              <a:solidFill>
                <a:srgbClr val="000000"/>
              </a:solidFill>
              <a:effectLst/>
              <a:highlight>
                <a:srgbClr val="F7F7F7"/>
              </a:highlight>
              <a:latin typeface="Courier New" panose="02070309020205020404" pitchFamily="49" charset="0"/>
            </a:endParaRPr>
          </a:p>
          <a:p>
            <a:r>
              <a:rPr lang="en-US" sz="1800" b="0" dirty="0" err="1">
                <a:solidFill>
                  <a:srgbClr val="000000"/>
                </a:solidFill>
                <a:effectLst/>
                <a:highlight>
                  <a:srgbClr val="F7F7F7"/>
                </a:highlight>
                <a:latin typeface="Courier New" panose="02070309020205020404" pitchFamily="49" charset="0"/>
              </a:rPr>
              <a:t>X_train</a:t>
            </a:r>
            <a:r>
              <a:rPr lang="en-US" sz="1800" b="0" dirty="0">
                <a:solidFill>
                  <a:srgbClr val="000000"/>
                </a:solidFill>
                <a:effectLst/>
                <a:highlight>
                  <a:srgbClr val="F7F7F7"/>
                </a:highlight>
                <a:latin typeface="Courier New" panose="02070309020205020404" pitchFamily="49" charset="0"/>
              </a:rPr>
              <a:t>, </a:t>
            </a:r>
            <a:r>
              <a:rPr lang="en-US" sz="1800" b="0" dirty="0" err="1">
                <a:solidFill>
                  <a:srgbClr val="000000"/>
                </a:solidFill>
                <a:effectLst/>
                <a:highlight>
                  <a:srgbClr val="F7F7F7"/>
                </a:highlight>
                <a:latin typeface="Courier New" panose="02070309020205020404" pitchFamily="49" charset="0"/>
              </a:rPr>
              <a:t>X_test</a:t>
            </a:r>
            <a:r>
              <a:rPr lang="en-US" sz="1800" b="0" dirty="0">
                <a:solidFill>
                  <a:srgbClr val="000000"/>
                </a:solidFill>
                <a:effectLst/>
                <a:highlight>
                  <a:srgbClr val="F7F7F7"/>
                </a:highlight>
                <a:latin typeface="Courier New" panose="02070309020205020404" pitchFamily="49" charset="0"/>
              </a:rPr>
              <a:t>, </a:t>
            </a:r>
            <a:r>
              <a:rPr lang="en-US" sz="1800" b="0" dirty="0" err="1">
                <a:solidFill>
                  <a:srgbClr val="000000"/>
                </a:solidFill>
                <a:effectLst/>
                <a:highlight>
                  <a:srgbClr val="F7F7F7"/>
                </a:highlight>
                <a:latin typeface="Courier New" panose="02070309020205020404" pitchFamily="49" charset="0"/>
              </a:rPr>
              <a:t>y_train</a:t>
            </a:r>
            <a:r>
              <a:rPr lang="en-US" sz="1800" b="0" dirty="0">
                <a:solidFill>
                  <a:srgbClr val="000000"/>
                </a:solidFill>
                <a:effectLst/>
                <a:highlight>
                  <a:srgbClr val="F7F7F7"/>
                </a:highlight>
                <a:latin typeface="Courier New" panose="02070309020205020404" pitchFamily="49" charset="0"/>
              </a:rPr>
              <a:t>, </a:t>
            </a:r>
            <a:r>
              <a:rPr lang="en-US" sz="1800" b="0" dirty="0" err="1">
                <a:solidFill>
                  <a:srgbClr val="000000"/>
                </a:solidFill>
                <a:effectLst/>
                <a:highlight>
                  <a:srgbClr val="F7F7F7"/>
                </a:highlight>
                <a:latin typeface="Courier New" panose="02070309020205020404" pitchFamily="49" charset="0"/>
              </a:rPr>
              <a:t>y_test</a:t>
            </a:r>
            <a:r>
              <a:rPr lang="en-US" sz="1800" b="0" dirty="0">
                <a:solidFill>
                  <a:srgbClr val="000000"/>
                </a:solidFill>
                <a:effectLst/>
                <a:highlight>
                  <a:srgbClr val="F7F7F7"/>
                </a:highlight>
                <a:latin typeface="Courier New" panose="02070309020205020404" pitchFamily="49" charset="0"/>
              </a:rPr>
              <a:t> = </a:t>
            </a:r>
            <a:r>
              <a:rPr lang="en-US" sz="1800" b="0" dirty="0" err="1">
                <a:solidFill>
                  <a:srgbClr val="000000"/>
                </a:solidFill>
                <a:effectLst/>
                <a:highlight>
                  <a:srgbClr val="F7F7F7"/>
                </a:highlight>
                <a:latin typeface="Courier New" panose="02070309020205020404" pitchFamily="49" charset="0"/>
              </a:rPr>
              <a:t>train_test_split</a:t>
            </a:r>
            <a:r>
              <a:rPr lang="en-US" sz="1800" b="0" dirty="0">
                <a:solidFill>
                  <a:srgbClr val="000000"/>
                </a:solidFill>
                <a:effectLst/>
                <a:highlight>
                  <a:srgbClr val="F7F7F7"/>
                </a:highlight>
                <a:latin typeface="Courier New" panose="02070309020205020404" pitchFamily="49" charset="0"/>
              </a:rPr>
              <a:t>(</a:t>
            </a:r>
            <a:r>
              <a:rPr lang="en-US" sz="1800" b="0" dirty="0" err="1">
                <a:solidFill>
                  <a:srgbClr val="000000"/>
                </a:solidFill>
                <a:effectLst/>
                <a:highlight>
                  <a:srgbClr val="F7F7F7"/>
                </a:highlight>
                <a:latin typeface="Courier New" panose="02070309020205020404" pitchFamily="49" charset="0"/>
              </a:rPr>
              <a:t>X,y</a:t>
            </a:r>
            <a:r>
              <a:rPr lang="en-US" sz="1800" b="0" dirty="0">
                <a:solidFill>
                  <a:srgbClr val="000000"/>
                </a:solidFill>
                <a:effectLst/>
                <a:highlight>
                  <a:srgbClr val="F7F7F7"/>
                </a:highlight>
                <a:latin typeface="Courier New" panose="02070309020205020404" pitchFamily="49" charset="0"/>
              </a:rPr>
              <a:t>, </a:t>
            </a:r>
            <a:r>
              <a:rPr lang="en-US" sz="1800" b="0" dirty="0" err="1">
                <a:solidFill>
                  <a:srgbClr val="000000"/>
                </a:solidFill>
                <a:effectLst/>
                <a:highlight>
                  <a:srgbClr val="F7F7F7"/>
                </a:highlight>
                <a:latin typeface="Courier New" panose="02070309020205020404" pitchFamily="49" charset="0"/>
              </a:rPr>
              <a:t>test_size</a:t>
            </a:r>
            <a:r>
              <a:rPr lang="en-US" sz="1800" b="0" dirty="0">
                <a:solidFill>
                  <a:srgbClr val="000000"/>
                </a:solidFill>
                <a:effectLst/>
                <a:highlight>
                  <a:srgbClr val="F7F7F7"/>
                </a:highlight>
                <a:latin typeface="Courier New" panose="02070309020205020404" pitchFamily="49" charset="0"/>
              </a:rPr>
              <a:t> = </a:t>
            </a:r>
            <a:r>
              <a:rPr lang="en-US" sz="1800" b="0" dirty="0">
                <a:solidFill>
                  <a:srgbClr val="116644"/>
                </a:solidFill>
                <a:effectLst/>
                <a:highlight>
                  <a:srgbClr val="F7F7F7"/>
                </a:highlight>
                <a:latin typeface="Courier New" panose="02070309020205020404" pitchFamily="49" charset="0"/>
              </a:rPr>
              <a:t>0.2</a:t>
            </a:r>
            <a:r>
              <a:rPr lang="en-US" sz="1800" b="0" dirty="0">
                <a:solidFill>
                  <a:srgbClr val="000000"/>
                </a:solidFill>
                <a:effectLst/>
                <a:highlight>
                  <a:srgbClr val="F7F7F7"/>
                </a:highlight>
                <a:latin typeface="Courier New" panose="02070309020205020404" pitchFamily="49" charset="0"/>
              </a:rPr>
              <a:t>)</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5" name="Title 1">
            <a:extLst>
              <a:ext uri="{FF2B5EF4-FFF2-40B4-BE49-F238E27FC236}">
                <a16:creationId xmlns:a16="http://schemas.microsoft.com/office/drawing/2014/main" id="{F9783D52-0B55-FA8B-0398-6C17F8A9111B}"/>
              </a:ext>
            </a:extLst>
          </p:cNvPr>
          <p:cNvSpPr txBox="1">
            <a:spLocks/>
          </p:cNvSpPr>
          <p:nvPr/>
        </p:nvSpPr>
        <p:spPr>
          <a:xfrm>
            <a:off x="6918581" y="4251104"/>
            <a:ext cx="4661914" cy="7782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cap="all" baseline="0">
                <a:solidFill>
                  <a:schemeClr val="tx2"/>
                </a:solidFill>
                <a:latin typeface="+mj-lt"/>
                <a:ea typeface="+mj-ea"/>
                <a:cs typeface="+mj-cs"/>
              </a:defRPr>
            </a:lvl1pPr>
          </a:lstStyle>
          <a:p>
            <a:r>
              <a:rPr lang="en-US" sz="3600" dirty="0"/>
              <a:t>Scaling the Data</a:t>
            </a:r>
          </a:p>
        </p:txBody>
      </p:sp>
      <p:pic>
        <p:nvPicPr>
          <p:cNvPr id="7" name="Picture 6">
            <a:extLst>
              <a:ext uri="{FF2B5EF4-FFF2-40B4-BE49-F238E27FC236}">
                <a16:creationId xmlns:a16="http://schemas.microsoft.com/office/drawing/2014/main" id="{340C34DB-4E8A-5BEA-261B-C697E362558D}"/>
              </a:ext>
            </a:extLst>
          </p:cNvPr>
          <p:cNvPicPr>
            <a:picLocks noChangeAspect="1"/>
          </p:cNvPicPr>
          <p:nvPr/>
        </p:nvPicPr>
        <p:blipFill>
          <a:blip r:embed="rId3"/>
          <a:stretch>
            <a:fillRect/>
          </a:stretch>
        </p:blipFill>
        <p:spPr>
          <a:xfrm>
            <a:off x="296517" y="5029380"/>
            <a:ext cx="11201400" cy="1552575"/>
          </a:xfrm>
          <a:prstGeom prst="rect">
            <a:avLst/>
          </a:prstGeom>
        </p:spPr>
      </p:pic>
      <p:sp>
        <p:nvSpPr>
          <p:cNvPr id="8" name="Title 1">
            <a:extLst>
              <a:ext uri="{FF2B5EF4-FFF2-40B4-BE49-F238E27FC236}">
                <a16:creationId xmlns:a16="http://schemas.microsoft.com/office/drawing/2014/main" id="{D566F48C-0041-3A72-0F70-7D6636634976}"/>
              </a:ext>
            </a:extLst>
          </p:cNvPr>
          <p:cNvSpPr txBox="1">
            <a:spLocks/>
          </p:cNvSpPr>
          <p:nvPr/>
        </p:nvSpPr>
        <p:spPr>
          <a:xfrm>
            <a:off x="3367881" y="394566"/>
            <a:ext cx="7101397" cy="7782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cap="all" baseline="0">
                <a:solidFill>
                  <a:schemeClr val="tx2"/>
                </a:solidFill>
                <a:latin typeface="+mj-lt"/>
                <a:ea typeface="+mj-ea"/>
                <a:cs typeface="+mj-cs"/>
              </a:defRPr>
            </a:lvl1pPr>
          </a:lstStyle>
          <a:p>
            <a:r>
              <a:rPr lang="en-US" sz="3600" dirty="0"/>
              <a:t>Classifier Model Building:</a:t>
            </a:r>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6217" y="871330"/>
            <a:ext cx="4514850" cy="2110409"/>
          </a:xfrm>
        </p:spPr>
        <p:txBody>
          <a:bodyPr vert="horz" lIns="91440" tIns="45720" rIns="91440" bIns="45720" rtlCol="0" anchor="t">
            <a:normAutofit/>
          </a:bodyPr>
          <a:lstStyle/>
          <a:p>
            <a:pPr lvl="1"/>
            <a:r>
              <a:rPr lang="en-US" dirty="0"/>
              <a:t>Evaluate the model using Accuracy Score </a:t>
            </a:r>
          </a:p>
          <a:p>
            <a:pPr lvl="1"/>
            <a:r>
              <a:rPr lang="en-US" dirty="0"/>
              <a:t>Add predictions</a:t>
            </a:r>
          </a:p>
          <a:p>
            <a:pPr lvl="1"/>
            <a:r>
              <a:rPr lang="en-US" dirty="0"/>
              <a:t>classification report</a:t>
            </a:r>
          </a:p>
          <a:p>
            <a:pPr lvl="1"/>
            <a:r>
              <a:rPr lang="en-US" dirty="0"/>
              <a:t>plotting</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9" name="Picture 8">
            <a:extLst>
              <a:ext uri="{FF2B5EF4-FFF2-40B4-BE49-F238E27FC236}">
                <a16:creationId xmlns:a16="http://schemas.microsoft.com/office/drawing/2014/main" id="{0C068AEA-29E7-DA35-2BCD-7C54FF706A47}"/>
              </a:ext>
            </a:extLst>
          </p:cNvPr>
          <p:cNvPicPr>
            <a:picLocks noChangeAspect="1"/>
          </p:cNvPicPr>
          <p:nvPr/>
        </p:nvPicPr>
        <p:blipFill>
          <a:blip r:embed="rId3"/>
          <a:stretch>
            <a:fillRect/>
          </a:stretch>
        </p:blipFill>
        <p:spPr>
          <a:xfrm>
            <a:off x="4993585" y="161035"/>
            <a:ext cx="4883629" cy="1632061"/>
          </a:xfrm>
          <a:prstGeom prst="rect">
            <a:avLst/>
          </a:prstGeom>
        </p:spPr>
      </p:pic>
      <p:sp>
        <p:nvSpPr>
          <p:cNvPr id="13" name="Title 1">
            <a:extLst>
              <a:ext uri="{FF2B5EF4-FFF2-40B4-BE49-F238E27FC236}">
                <a16:creationId xmlns:a16="http://schemas.microsoft.com/office/drawing/2014/main" id="{3495F1CA-DD41-292C-A944-D83DE9363B37}"/>
              </a:ext>
            </a:extLst>
          </p:cNvPr>
          <p:cNvSpPr>
            <a:spLocks noGrp="1"/>
          </p:cNvSpPr>
          <p:nvPr>
            <p:ph type="title"/>
          </p:nvPr>
        </p:nvSpPr>
        <p:spPr>
          <a:xfrm>
            <a:off x="381828" y="198783"/>
            <a:ext cx="6343650" cy="447261"/>
          </a:xfrm>
        </p:spPr>
        <p:txBody>
          <a:bodyPr>
            <a:normAutofit fontScale="90000"/>
          </a:bodyPr>
          <a:lstStyle/>
          <a:p>
            <a:r>
              <a:rPr lang="en-US" sz="2000" dirty="0"/>
              <a:t>Model Building:</a:t>
            </a:r>
            <a:br>
              <a:rPr lang="en-US" sz="2000" dirty="0"/>
            </a:br>
            <a:r>
              <a:rPr lang="en-US" sz="2000" dirty="0"/>
              <a:t> </a:t>
            </a:r>
            <a:endParaRPr lang="en-ZA" sz="2000" dirty="0"/>
          </a:p>
        </p:txBody>
      </p:sp>
      <p:pic>
        <p:nvPicPr>
          <p:cNvPr id="15" name="Picture 14">
            <a:extLst>
              <a:ext uri="{FF2B5EF4-FFF2-40B4-BE49-F238E27FC236}">
                <a16:creationId xmlns:a16="http://schemas.microsoft.com/office/drawing/2014/main" id="{0166EC07-C864-6A84-C5D8-2836385826C0}"/>
              </a:ext>
            </a:extLst>
          </p:cNvPr>
          <p:cNvPicPr>
            <a:picLocks noChangeAspect="1"/>
          </p:cNvPicPr>
          <p:nvPr/>
        </p:nvPicPr>
        <p:blipFill>
          <a:blip r:embed="rId4"/>
          <a:stretch>
            <a:fillRect/>
          </a:stretch>
        </p:blipFill>
        <p:spPr>
          <a:xfrm>
            <a:off x="8160026" y="1895862"/>
            <a:ext cx="2737718" cy="3262547"/>
          </a:xfrm>
          <a:prstGeom prst="rect">
            <a:avLst/>
          </a:prstGeom>
        </p:spPr>
      </p:pic>
      <p:pic>
        <p:nvPicPr>
          <p:cNvPr id="17" name="Picture 16">
            <a:extLst>
              <a:ext uri="{FF2B5EF4-FFF2-40B4-BE49-F238E27FC236}">
                <a16:creationId xmlns:a16="http://schemas.microsoft.com/office/drawing/2014/main" id="{751BEEDC-D56B-E9DF-EDCC-21B9EBA44270}"/>
              </a:ext>
            </a:extLst>
          </p:cNvPr>
          <p:cNvPicPr>
            <a:picLocks noChangeAspect="1"/>
          </p:cNvPicPr>
          <p:nvPr/>
        </p:nvPicPr>
        <p:blipFill>
          <a:blip r:embed="rId5"/>
          <a:stretch>
            <a:fillRect/>
          </a:stretch>
        </p:blipFill>
        <p:spPr>
          <a:xfrm>
            <a:off x="4864345" y="2335193"/>
            <a:ext cx="3416689" cy="1983318"/>
          </a:xfrm>
          <a:prstGeom prst="rect">
            <a:avLst/>
          </a:prstGeom>
        </p:spPr>
      </p:pic>
      <p:pic>
        <p:nvPicPr>
          <p:cNvPr id="19" name="Picture 18">
            <a:extLst>
              <a:ext uri="{FF2B5EF4-FFF2-40B4-BE49-F238E27FC236}">
                <a16:creationId xmlns:a16="http://schemas.microsoft.com/office/drawing/2014/main" id="{F4683BA2-3AA4-062E-D192-CD38FD407F80}"/>
              </a:ext>
            </a:extLst>
          </p:cNvPr>
          <p:cNvPicPr>
            <a:picLocks noChangeAspect="1"/>
          </p:cNvPicPr>
          <p:nvPr/>
        </p:nvPicPr>
        <p:blipFill>
          <a:blip r:embed="rId6"/>
          <a:stretch>
            <a:fillRect/>
          </a:stretch>
        </p:blipFill>
        <p:spPr>
          <a:xfrm>
            <a:off x="160990" y="3492226"/>
            <a:ext cx="5325303" cy="3332365"/>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192448" y="136525"/>
            <a:ext cx="7889768" cy="2039341"/>
          </a:xfrm>
        </p:spPr>
        <p:txBody>
          <a:bodyPr>
            <a:normAutofit/>
          </a:bodyPr>
          <a:lstStyle/>
          <a:p>
            <a:r>
              <a:rPr lang="en-US" sz="2400" dirty="0"/>
              <a:t>Comments on classifiers Model</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3407371" y="935229"/>
            <a:ext cx="8371918" cy="3006531"/>
          </a:xfrm>
        </p:spPr>
        <p:txBody>
          <a:bodyPr>
            <a:noAutofit/>
          </a:bodyPr>
          <a:lstStyle/>
          <a:p>
            <a:pPr marL="285750" indent="-285750">
              <a:buFont typeface="Arial" panose="020B0604020202020204" pitchFamily="34" charset="0"/>
              <a:buChar char="•"/>
            </a:pPr>
            <a:r>
              <a:rPr lang="en-US" dirty="0"/>
              <a:t>Decision Tree Accuracy: 0.69</a:t>
            </a:r>
          </a:p>
          <a:p>
            <a:pPr marL="285750" indent="-285750">
              <a:buFont typeface="Arial" panose="020B0604020202020204" pitchFamily="34" charset="0"/>
              <a:buChar char="•"/>
            </a:pPr>
            <a:r>
              <a:rPr lang="en-US" dirty="0"/>
              <a:t>Random Forest Accuracy: 0.64</a:t>
            </a:r>
          </a:p>
          <a:p>
            <a:pPr marL="285750" indent="-285750">
              <a:buFont typeface="Arial" panose="020B0604020202020204" pitchFamily="34" charset="0"/>
              <a:buChar char="•"/>
            </a:pPr>
            <a:r>
              <a:rPr lang="en-US" dirty="0"/>
              <a:t>SVM Accuracy: 0.22</a:t>
            </a:r>
          </a:p>
          <a:p>
            <a:pPr marL="285750" indent="-285750">
              <a:buFont typeface="Arial" panose="020B0604020202020204" pitchFamily="34" charset="0"/>
              <a:buChar char="•"/>
            </a:pPr>
            <a:r>
              <a:rPr lang="en-US" dirty="0"/>
              <a:t>Gradient Boosting Accuracy: 0.63</a:t>
            </a:r>
          </a:p>
          <a:p>
            <a:endParaRPr lang="en-US" dirty="0"/>
          </a:p>
          <a:p>
            <a:r>
              <a:rPr lang="en-US" dirty="0"/>
              <a:t>Model Performance: The Decision Tree classifier performed the best in terms of accuracy (0.69), followed by Random Forest (0.64) and Gradient Boosting (0.63). SVM had the lowest accuracy (0.22), indicating it struggled significantly with this particular dataset.</a:t>
            </a:r>
          </a:p>
          <a:p>
            <a:endParaRPr lang="en-US" dirty="0"/>
          </a:p>
          <a:p>
            <a:r>
              <a:rPr lang="en-US" dirty="0"/>
              <a:t>Visualization:  Decision Trees and Random Forests showed clear, though sometimes irregular, boundaries. SVM likely showed poor separation due to the low accuracy.</a:t>
            </a:r>
          </a:p>
          <a:p>
            <a:endParaRPr lang="en-US" dirty="0"/>
          </a:p>
          <a:p>
            <a:r>
              <a:rPr lang="en-US" dirty="0"/>
              <a:t>Ensemble methods like Random Forest and Gradient Boosting showed reasonably good performance</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3" name="Title 1">
            <a:extLst>
              <a:ext uri="{FF2B5EF4-FFF2-40B4-BE49-F238E27FC236}">
                <a16:creationId xmlns:a16="http://schemas.microsoft.com/office/drawing/2014/main" id="{15E6C823-6F52-1561-B971-16C2D495030E}"/>
              </a:ext>
            </a:extLst>
          </p:cNvPr>
          <p:cNvSpPr txBox="1">
            <a:spLocks/>
          </p:cNvSpPr>
          <p:nvPr/>
        </p:nvSpPr>
        <p:spPr>
          <a:xfrm>
            <a:off x="3367881" y="394566"/>
            <a:ext cx="7101397" cy="778276"/>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b="1" kern="1200" cap="all" baseline="0">
                <a:solidFill>
                  <a:schemeClr val="tx2"/>
                </a:solidFill>
                <a:latin typeface="+mj-lt"/>
                <a:ea typeface="+mj-ea"/>
                <a:cs typeface="+mj-cs"/>
              </a:defRPr>
            </a:lvl1pPr>
          </a:lstStyle>
          <a:p>
            <a:r>
              <a:rPr lang="en-US" sz="3600" dirty="0"/>
              <a:t>Regressors Model Building:</a:t>
            </a:r>
          </a:p>
        </p:txBody>
      </p:sp>
      <p:pic>
        <p:nvPicPr>
          <p:cNvPr id="10" name="Picture 9">
            <a:extLst>
              <a:ext uri="{FF2B5EF4-FFF2-40B4-BE49-F238E27FC236}">
                <a16:creationId xmlns:a16="http://schemas.microsoft.com/office/drawing/2014/main" id="{393C5DEA-23D5-5986-491E-3585BDF3751C}"/>
              </a:ext>
            </a:extLst>
          </p:cNvPr>
          <p:cNvPicPr>
            <a:picLocks noChangeAspect="1"/>
          </p:cNvPicPr>
          <p:nvPr/>
        </p:nvPicPr>
        <p:blipFill>
          <a:blip r:embed="rId4"/>
          <a:stretch>
            <a:fillRect/>
          </a:stretch>
        </p:blipFill>
        <p:spPr>
          <a:xfrm>
            <a:off x="96681" y="107110"/>
            <a:ext cx="3318567" cy="2057305"/>
          </a:xfrm>
          <a:prstGeom prst="rect">
            <a:avLst/>
          </a:prstGeom>
        </p:spPr>
      </p:pic>
      <p:sp>
        <p:nvSpPr>
          <p:cNvPr id="11" name="Content Placeholder 7">
            <a:extLst>
              <a:ext uri="{FF2B5EF4-FFF2-40B4-BE49-F238E27FC236}">
                <a16:creationId xmlns:a16="http://schemas.microsoft.com/office/drawing/2014/main" id="{97B70442-EE03-AF36-468D-7F20D83E96D0}"/>
              </a:ext>
            </a:extLst>
          </p:cNvPr>
          <p:cNvSpPr txBox="1">
            <a:spLocks/>
          </p:cNvSpPr>
          <p:nvPr/>
        </p:nvSpPr>
        <p:spPr>
          <a:xfrm>
            <a:off x="3256076" y="1318591"/>
            <a:ext cx="6454454" cy="2110409"/>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vert="horz" wrap="square" lIns="91440" tIns="45720" rIns="91440" bIns="45720" rtlCol="0" anchor="t">
            <a:normAutofit fontScale="925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solidFill>
                  <a:schemeClr val="bg1"/>
                </a:solidFill>
              </a:rPr>
              <a:t>Evaluate the model using Accuracy Score </a:t>
            </a:r>
          </a:p>
          <a:p>
            <a:pPr lvl="1"/>
            <a:r>
              <a:rPr lang="en-US" dirty="0">
                <a:solidFill>
                  <a:schemeClr val="bg1"/>
                </a:solidFill>
              </a:rPr>
              <a:t>Add predictions</a:t>
            </a:r>
          </a:p>
          <a:p>
            <a:pPr lvl="1"/>
            <a:r>
              <a:rPr lang="en-US" dirty="0">
                <a:solidFill>
                  <a:schemeClr val="bg1"/>
                </a:solidFill>
              </a:rPr>
              <a:t>classification report</a:t>
            </a:r>
          </a:p>
          <a:p>
            <a:pPr lvl="1"/>
            <a:r>
              <a:rPr lang="en-US" dirty="0">
                <a:solidFill>
                  <a:schemeClr val="bg1"/>
                </a:solidFill>
              </a:rPr>
              <a:t>plotting</a:t>
            </a:r>
          </a:p>
        </p:txBody>
      </p:sp>
      <p:pic>
        <p:nvPicPr>
          <p:cNvPr id="13" name="Picture 12">
            <a:extLst>
              <a:ext uri="{FF2B5EF4-FFF2-40B4-BE49-F238E27FC236}">
                <a16:creationId xmlns:a16="http://schemas.microsoft.com/office/drawing/2014/main" id="{947AD580-9550-964B-A546-92127F689023}"/>
              </a:ext>
            </a:extLst>
          </p:cNvPr>
          <p:cNvPicPr>
            <a:picLocks noChangeAspect="1"/>
          </p:cNvPicPr>
          <p:nvPr/>
        </p:nvPicPr>
        <p:blipFill>
          <a:blip r:embed="rId5"/>
          <a:stretch>
            <a:fillRect/>
          </a:stretch>
        </p:blipFill>
        <p:spPr>
          <a:xfrm>
            <a:off x="96681" y="2434484"/>
            <a:ext cx="3491345" cy="4089538"/>
          </a:xfrm>
          <a:prstGeom prst="rect">
            <a:avLst/>
          </a:prstGeom>
        </p:spPr>
      </p:pic>
      <p:pic>
        <p:nvPicPr>
          <p:cNvPr id="16" name="Picture 15">
            <a:extLst>
              <a:ext uri="{FF2B5EF4-FFF2-40B4-BE49-F238E27FC236}">
                <a16:creationId xmlns:a16="http://schemas.microsoft.com/office/drawing/2014/main" id="{620B77CB-1A81-43F8-1BBB-14085FDAD88F}"/>
              </a:ext>
            </a:extLst>
          </p:cNvPr>
          <p:cNvPicPr>
            <a:picLocks noChangeAspect="1"/>
          </p:cNvPicPr>
          <p:nvPr/>
        </p:nvPicPr>
        <p:blipFill>
          <a:blip r:embed="rId6"/>
          <a:stretch>
            <a:fillRect/>
          </a:stretch>
        </p:blipFill>
        <p:spPr>
          <a:xfrm>
            <a:off x="3802798" y="3296521"/>
            <a:ext cx="1561364" cy="3424954"/>
          </a:xfrm>
          <a:prstGeom prst="rect">
            <a:avLst/>
          </a:prstGeom>
        </p:spPr>
      </p:pic>
      <p:pic>
        <p:nvPicPr>
          <p:cNvPr id="19" name="Picture 18">
            <a:extLst>
              <a:ext uri="{FF2B5EF4-FFF2-40B4-BE49-F238E27FC236}">
                <a16:creationId xmlns:a16="http://schemas.microsoft.com/office/drawing/2014/main" id="{21A1F130-2CD6-60D7-A006-0DCA55069187}"/>
              </a:ext>
            </a:extLst>
          </p:cNvPr>
          <p:cNvPicPr>
            <a:picLocks noChangeAspect="1"/>
          </p:cNvPicPr>
          <p:nvPr/>
        </p:nvPicPr>
        <p:blipFill>
          <a:blip r:embed="rId7"/>
          <a:stretch>
            <a:fillRect/>
          </a:stretch>
        </p:blipFill>
        <p:spPr>
          <a:xfrm>
            <a:off x="5926804" y="3082660"/>
            <a:ext cx="6010092" cy="3554191"/>
          </a:xfrm>
          <a:prstGeom prst="rect">
            <a:avLst/>
          </a:prstGeom>
        </p:spPr>
      </p:pic>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{09FAEF00-7D58-47D9-9ABE-FE55F7A4DD1F}tf33968143_win32</Template>
  <TotalTime>195</TotalTime>
  <Words>609</Words>
  <Application>Microsoft Office PowerPoint</Application>
  <PresentationFormat>Widescreen</PresentationFormat>
  <Paragraphs>106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Calibri</vt:lpstr>
      <vt:lpstr>Courier New</vt:lpstr>
      <vt:lpstr>Custom</vt:lpstr>
      <vt:lpstr>Price Prediction for Mobile Phones</vt:lpstr>
      <vt:lpstr>Introduction </vt:lpstr>
      <vt:lpstr>Data Exploration:</vt:lpstr>
      <vt:lpstr>Uni-Variate Analysis bivariate scatter plot ​</vt:lpstr>
      <vt:lpstr>PowerPoint Presentation</vt:lpstr>
      <vt:lpstr>Define the train and the test data</vt:lpstr>
      <vt:lpstr>Model Building:  </vt:lpstr>
      <vt:lpstr>Comments on classifiers Model</vt:lpstr>
      <vt:lpstr>PowerPoint Presentation</vt:lpstr>
      <vt:lpstr>Comments on Regressors Model</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Santosh Dhalwalkar</dc:creator>
  <cp:lastModifiedBy>Santosh Dhalwalkar</cp:lastModifiedBy>
  <cp:revision>24</cp:revision>
  <dcterms:created xsi:type="dcterms:W3CDTF">2024-07-13T07:35:38Z</dcterms:created>
  <dcterms:modified xsi:type="dcterms:W3CDTF">2024-07-13T10:51:04Z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